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7" r:id="rId14"/>
    <p:sldId id="288" r:id="rId15"/>
    <p:sldId id="284" r:id="rId16"/>
    <p:sldId id="289" r:id="rId17"/>
    <p:sldId id="290" r:id="rId18"/>
    <p:sldId id="291" r:id="rId19"/>
    <p:sldId id="275" r:id="rId20"/>
  </p:sldIdLst>
  <p:sldSz cx="9144000" cy="6858000" type="screen4x3"/>
  <p:notesSz cx="7010400" cy="92964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0B8CAC-5C6A-49A7-BDC0-601A944838E9}" type="datetimeFigureOut">
              <a:rPr lang="es-PA" smtClean="0"/>
              <a:t>6/3/17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89A9348-C6BB-4719-B21F-BA2AD7271F7B}" type="slidenum">
              <a:rPr lang="es-PA" smtClean="0"/>
              <a:t>‹Nº›</a:t>
            </a:fld>
            <a:endParaRPr lang="es-PA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23528" y="404664"/>
            <a:ext cx="856895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A" sz="2800" b="1" dirty="0">
                <a:solidFill>
                  <a:schemeClr val="bg1"/>
                </a:solidFill>
              </a:rPr>
              <a:t>LEY 82 DEL 24 DE OCTUBRE DEL 2013</a:t>
            </a:r>
          </a:p>
          <a:p>
            <a:pPr algn="ctr"/>
            <a:r>
              <a:rPr lang="es-PA" sz="2800" b="1" dirty="0">
                <a:solidFill>
                  <a:schemeClr val="bg1"/>
                </a:solidFill>
              </a:rPr>
              <a:t>FEMICIDIO</a:t>
            </a:r>
          </a:p>
          <a:p>
            <a:pPr algn="ctr"/>
            <a:r>
              <a:rPr lang="es-PA" sz="3600" dirty="0"/>
              <a:t> </a:t>
            </a:r>
          </a:p>
          <a:p>
            <a:pPr algn="ctr"/>
            <a:endParaRPr lang="es-PA" sz="3600" dirty="0"/>
          </a:p>
          <a:p>
            <a:pPr algn="ctr"/>
            <a:endParaRPr lang="es-PA" sz="3600" dirty="0"/>
          </a:p>
          <a:p>
            <a:pPr algn="ctr"/>
            <a:endParaRPr lang="es-PA" sz="3600" dirty="0"/>
          </a:p>
          <a:p>
            <a:pPr algn="ctr"/>
            <a:endParaRPr lang="es-PA" sz="3600" dirty="0"/>
          </a:p>
          <a:p>
            <a:pPr algn="ctr"/>
            <a:endParaRPr lang="es-PA" sz="3600" dirty="0"/>
          </a:p>
          <a:p>
            <a:pPr algn="ctr"/>
            <a:endParaRPr lang="es-PA" sz="3600" dirty="0"/>
          </a:p>
          <a:p>
            <a:r>
              <a:rPr lang="es-PA" sz="2800" b="1" dirty="0">
                <a:solidFill>
                  <a:schemeClr val="bg1"/>
                </a:solidFill>
              </a:rPr>
              <a:t>PRESENTADO POR:</a:t>
            </a:r>
          </a:p>
          <a:p>
            <a:r>
              <a:rPr lang="es-PA" sz="2800" b="1" dirty="0">
                <a:solidFill>
                  <a:schemeClr val="bg1"/>
                </a:solidFill>
              </a:rPr>
              <a:t>LIC. VICTOR M. YIORI M</a:t>
            </a:r>
          </a:p>
          <a:p>
            <a:pPr algn="ctr"/>
            <a:r>
              <a:rPr lang="es-PA" dirty="0"/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40" y="1558286"/>
            <a:ext cx="4752528" cy="32835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55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69269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atención especial en caso de mujeres con discapacidad, privadas de libertad o pertenecientes a cualquier otro grupo de personas en situación de especial vulnerabilidad.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la reparación del daño, que deberá comprender, además de las indemnizaciones económicas, las medidas tendientes a dotar a la víctima de una reparación médica, psicológica, moral y social.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un refugio seguro, digno y gratuito para ellas y todo miembro de su familia que pudiera encontrarse en riesgo.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-Decidir sobre su vida reproductiva conforme a la ley, así como el número de embarazos y cuándo tenerlos.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-Participar en el proceso y recibir información sobre el estado de la causa.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8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407546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u="sng" dirty="0">
                <a:solidFill>
                  <a:schemeClr val="bg1"/>
                </a:solidFill>
              </a:rPr>
              <a:t>INSTITUCIONES QUE INTERVIENEN SEGÚN LA LEY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COMITÉ NACIONAL CONTRA LA VIOLENCIA EN LA MUJER  (CONVIMU): </a:t>
            </a:r>
            <a:r>
              <a:rPr lang="es-ES" sz="2000" dirty="0">
                <a:solidFill>
                  <a:schemeClr val="bg1"/>
                </a:solidFill>
              </a:rPr>
              <a:t>Tiene como  responsabilidad la coordinación interinstitucional, la responsabilidad y monitoreo de las campañas de sensibilización.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MINISTERIO DE DESARROLLO SOCIAL (MIDES): </a:t>
            </a:r>
            <a:r>
              <a:rPr lang="es-ES" sz="2000" dirty="0">
                <a:solidFill>
                  <a:schemeClr val="bg1"/>
                </a:solidFill>
              </a:rPr>
              <a:t>Entre otras la aplicación de políticas públicas destinadas al desarrollo social, cultural, político y económico de las mujeres.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MINISTERIO DE SALUD (MINSA): </a:t>
            </a:r>
            <a:r>
              <a:rPr lang="es-ES" sz="2000" dirty="0">
                <a:solidFill>
                  <a:schemeClr val="bg1"/>
                </a:solidFill>
              </a:rPr>
              <a:t>Diseñar protocolos específicos interdisciplinarios, para evitar la </a:t>
            </a:r>
            <a:r>
              <a:rPr lang="es-ES" sz="2000" dirty="0" err="1">
                <a:solidFill>
                  <a:schemeClr val="bg1"/>
                </a:solidFill>
              </a:rPr>
              <a:t>revictimización</a:t>
            </a:r>
            <a:r>
              <a:rPr lang="es-ES" sz="2000" dirty="0">
                <a:solidFill>
                  <a:schemeClr val="bg1"/>
                </a:solidFill>
              </a:rPr>
              <a:t> de las mujeres víctimas de estos delitos.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MINISTERIO DE EDUCACIÓN (MEDUCA): </a:t>
            </a:r>
            <a:r>
              <a:rPr lang="es-ES" sz="2000" dirty="0">
                <a:solidFill>
                  <a:schemeClr val="bg1"/>
                </a:solidFill>
              </a:rPr>
              <a:t>Sensibilizar y capacitar a padres y madres de familia sobre las consecuencias de la violencia contra las mujeres y su impacto en el desarrollo personal y académico del estudiantado y de la comunidad educativa.</a:t>
            </a:r>
            <a:endParaRPr lang="es-P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2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404664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200" b="1" dirty="0">
                <a:solidFill>
                  <a:schemeClr val="bg1"/>
                </a:solidFill>
              </a:rPr>
              <a:t>MINISTERIO DE TRABAJO (MITRADEL): </a:t>
            </a:r>
            <a:r>
              <a:rPr lang="es-ES" sz="2200" dirty="0">
                <a:solidFill>
                  <a:schemeClr val="bg1"/>
                </a:solidFill>
              </a:rPr>
              <a:t>Desarrollar programas de sensibilización, capacitación e incentivos a empresas y sindicatos para eliminar la violencia laboral contra las mujeres y promover la igualdad de derechos, oportunidades y trato en el ámbito laboral para garantizar el respeto al principio de no discriminación.</a:t>
            </a:r>
            <a:endParaRPr lang="es-PA" sz="2200" dirty="0">
              <a:solidFill>
                <a:schemeClr val="bg1"/>
              </a:solidFill>
            </a:endParaRPr>
          </a:p>
          <a:p>
            <a:pPr algn="just"/>
            <a:r>
              <a:rPr lang="es-ES" sz="2200" b="1" dirty="0">
                <a:solidFill>
                  <a:schemeClr val="bg1"/>
                </a:solidFill>
              </a:rPr>
              <a:t> 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b="1" dirty="0">
                <a:solidFill>
                  <a:schemeClr val="bg1"/>
                </a:solidFill>
              </a:rPr>
              <a:t>MINISTERIO DE GOBIERNO (MIGOB): </a:t>
            </a:r>
            <a:r>
              <a:rPr lang="es-ES" sz="2200" dirty="0">
                <a:solidFill>
                  <a:schemeClr val="bg1"/>
                </a:solidFill>
              </a:rPr>
              <a:t>Promover políticas para facilitar el acceso de las mujeres a la justicia administrativa de policía, mediante la creación, funcionamiento y fortalecimiento de centros de información, asesoramiento jurídico y patrocinio gratuito.</a:t>
            </a:r>
            <a:endParaRPr lang="es-PA" sz="2200" dirty="0">
              <a:solidFill>
                <a:schemeClr val="bg1"/>
              </a:solidFill>
            </a:endParaRPr>
          </a:p>
          <a:p>
            <a:pPr algn="just"/>
            <a:r>
              <a:rPr lang="es-ES" sz="2200" b="1" dirty="0">
                <a:solidFill>
                  <a:schemeClr val="bg1"/>
                </a:solidFill>
              </a:rPr>
              <a:t> 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b="1" dirty="0">
                <a:solidFill>
                  <a:schemeClr val="bg1"/>
                </a:solidFill>
              </a:rPr>
              <a:t>MINISTERIO DE SEGURIDAD PÚBLICA: </a:t>
            </a:r>
            <a:r>
              <a:rPr lang="es-ES" sz="2200" dirty="0">
                <a:solidFill>
                  <a:schemeClr val="bg1"/>
                </a:solidFill>
              </a:rPr>
              <a:t>Fomentar en las Fuerzas policiales y de seguridad el desarrollo de servicios interdisciplinarios que brinden apoyo a las mujeres que padecen violencia para optimizar su atención, derivación a otros servicios y cumplimiento de disposiciones judiciales.</a:t>
            </a:r>
            <a:endParaRPr lang="es-PA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92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8640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solidFill>
                  <a:schemeClr val="bg1"/>
                </a:solidFill>
              </a:rPr>
              <a:t>Crear una fuerza policial especializada que intervenga en la atención de la violencia contra las mujeres en coordinación con las instituciones gubernamentales.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Crear o implementar un registro computarizado de agresores y estadísticas desagregadas, el cual deberá ser consultado por las instituciones directamente involucradas  en la detección, la atención, la investigación y el juzgamiento de la violencia contra las mujeres.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MINISTERIO PÚBLICO: </a:t>
            </a:r>
            <a:r>
              <a:rPr lang="es-ES" sz="2000" dirty="0">
                <a:solidFill>
                  <a:schemeClr val="bg1"/>
                </a:solidFill>
              </a:rPr>
              <a:t>Ejercer la acción penal en representación del Estado en aquellos delitos que se comentan contra las mujeres y que se encuentren tipificados en la Ley 82 de 24 de octubre de 2013.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ÓRGANO JUDICIAL: </a:t>
            </a:r>
            <a:r>
              <a:rPr lang="es-ES" sz="2000" dirty="0">
                <a:solidFill>
                  <a:schemeClr val="bg1"/>
                </a:solidFill>
              </a:rPr>
              <a:t>Juzgar a quien resulte investigado y acusado por el Ministerio Público, por los delitos señalados en esta ley.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lvl="0" algn="just"/>
            <a:r>
              <a:rPr lang="es-ES" sz="2000" b="1" dirty="0">
                <a:solidFill>
                  <a:schemeClr val="bg1"/>
                </a:solidFill>
              </a:rPr>
              <a:t>CONSEJO NACIONAL DE PERIODISMO:  </a:t>
            </a:r>
            <a:r>
              <a:rPr lang="es-ES" sz="2000" dirty="0">
                <a:solidFill>
                  <a:schemeClr val="bg1"/>
                </a:solidFill>
              </a:rPr>
              <a:t>Impulsar la difusión de mensajes y campañas permanentes de sensibilización y concienciación, dirigida a la población en general y en particular a las mujeres, sobre los problemas más relevantes de las mujeres y su derecho a vivir una vida libre de violencia.</a:t>
            </a:r>
            <a:endParaRPr lang="es-P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29626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u="sng" dirty="0">
                <a:solidFill>
                  <a:schemeClr val="bg1"/>
                </a:solidFill>
              </a:rPr>
              <a:t>DISPOSICIONES PENALES QUE CONTEMPLA LEY</a:t>
            </a:r>
            <a:endParaRPr lang="es-PA" sz="2200" dirty="0">
              <a:solidFill>
                <a:schemeClr val="bg1"/>
              </a:solidFill>
            </a:endParaRPr>
          </a:p>
          <a:p>
            <a:pPr algn="just"/>
            <a:r>
              <a:rPr lang="es-ES" sz="2200" dirty="0">
                <a:solidFill>
                  <a:schemeClr val="bg1"/>
                </a:solidFill>
              </a:rPr>
              <a:t> </a:t>
            </a:r>
            <a:endParaRPr lang="es-PA" sz="2200" dirty="0">
              <a:solidFill>
                <a:schemeClr val="bg1"/>
              </a:solidFill>
            </a:endParaRPr>
          </a:p>
          <a:p>
            <a:pPr algn="just"/>
            <a:r>
              <a:rPr lang="es-ES" sz="2200" b="1" dirty="0">
                <a:solidFill>
                  <a:schemeClr val="bg1"/>
                </a:solidFill>
              </a:rPr>
              <a:t>ARTICULO 132-A:</a:t>
            </a:r>
            <a:r>
              <a:rPr lang="es-ES" sz="2200" dirty="0">
                <a:solidFill>
                  <a:schemeClr val="bg1"/>
                </a:solidFill>
              </a:rPr>
              <a:t> Establece una pena de 25 a 30 años de prisión al hombre que cause la muerte a una mujer en las siguientes circunstancias: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-Cuando exista una relación de pareja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-Cuando exista relación de confianza con la víctima por motivos laborales, docentes o que implique subordinación o superioridad.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-Cuando el hecho se comete en presencia de los hijos.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-Como resultado de ritos grupales o por venganza.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-Por el menosprecio o abuso del cuerpo de la víctima.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-Cuando el cuerpo de la víctima sea expuesto, depositado o arrojado en un lugar público o privado o cuando esta haya sido incomunicada, cualquiera que sea el tiempo, previo a su fallecimiento.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-Para encubrir una violación.</a:t>
            </a:r>
            <a:endParaRPr lang="es-PA" sz="2200" dirty="0">
              <a:solidFill>
                <a:schemeClr val="bg1"/>
              </a:solidFill>
            </a:endParaRPr>
          </a:p>
          <a:p>
            <a:pPr lvl="0" algn="just"/>
            <a:r>
              <a:rPr lang="es-ES" sz="2200" dirty="0">
                <a:solidFill>
                  <a:schemeClr val="bg1"/>
                </a:solidFill>
              </a:rPr>
              <a:t>-Por cualquier móvil generado por razón de su condición de mujer o en un contexto de relaciones desiguales de poder.</a:t>
            </a:r>
            <a:endParaRPr lang="es-PA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3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620688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solidFill>
                  <a:schemeClr val="bg1"/>
                </a:solidFill>
              </a:rPr>
              <a:t>ARTÍCULO 135  (REFORMADO):</a:t>
            </a:r>
            <a:r>
              <a:rPr lang="es-ES" sz="2400" dirty="0">
                <a:solidFill>
                  <a:schemeClr val="bg1"/>
                </a:solidFill>
              </a:rPr>
              <a:t> Sanciona  con pena de uno a cinco años a quien induzca a otro a suicidarse.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b="1" dirty="0">
                <a:solidFill>
                  <a:schemeClr val="bg1"/>
                </a:solidFill>
              </a:rPr>
              <a:t>AGRAVANTE: </a:t>
            </a:r>
            <a:r>
              <a:rPr lang="es-ES" sz="2400" dirty="0">
                <a:solidFill>
                  <a:schemeClr val="bg1"/>
                </a:solidFill>
              </a:rPr>
              <a:t>La pena será de doce a quince años de prisión y tratamiento terapéutico multidisciplinario cuando se induce a una mujer a suicidarse.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 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b="1" dirty="0">
                <a:solidFill>
                  <a:schemeClr val="bg1"/>
                </a:solidFill>
              </a:rPr>
              <a:t>ARTÍCULO 137 (SE ADICIONA UNA AGRAVANTE): Este delito tipifica los delitos CONTRA LA VIDA Y LA INTEGRIDAD PERSONAL, en la modalidad de LESIONES PERSONALES DOLOSAS: 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Señala que la pena será de  seis a diez años de prisión cuando la lesión se produce como consecuencia del uso de armas de fuego en un lugar público o de tránsito habitual de personas o aledaño a zonas residenciales.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5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76672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solidFill>
                  <a:schemeClr val="bg1"/>
                </a:solidFill>
              </a:rPr>
              <a:t>ARTÍCULO 138-A (ADICIONADO): </a:t>
            </a:r>
            <a:r>
              <a:rPr lang="es-ES" sz="2000" dirty="0">
                <a:solidFill>
                  <a:schemeClr val="bg1"/>
                </a:solidFill>
              </a:rPr>
              <a:t>Señala una pena de prisión de cinco a ocho años de prisión a quien incurra en violencia psicológica mediante el uso de amenazas, intimidación, chantaje, persecución o acoso contra una mujer o la obligue a hacer o dejar de hacer, tolerar explotación, exigencias de obediencia o sumisión, humillaciones o vejaciones, aislamiento, etc.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ARTÍCULO 178 (REFORMADO):  </a:t>
            </a:r>
            <a:r>
              <a:rPr lang="es-ES" sz="2000" dirty="0">
                <a:solidFill>
                  <a:schemeClr val="bg1"/>
                </a:solidFill>
              </a:rPr>
              <a:t>Señala pena de dos a cuatro años de prisión y tratamiento terapéutico multidisciplinario, cuando se acose, hostigue, aceche o discrimine sexualmente a una persona con quien tenga un vínculo laboral, escolar, religioso, etc.  (ESTE ARTICULO NO DIFERENCIA EL SEXO PARA SANCIONAR EL DELITO)</a:t>
            </a:r>
            <a:r>
              <a:rPr lang="es-ES" sz="2000" b="1" dirty="0">
                <a:solidFill>
                  <a:schemeClr val="bg1"/>
                </a:solidFill>
              </a:rPr>
              <a:t>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 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b="1" dirty="0">
                <a:solidFill>
                  <a:schemeClr val="bg1"/>
                </a:solidFill>
              </a:rPr>
              <a:t>ARTÍCULO 200 (REFORMADO): </a:t>
            </a:r>
            <a:r>
              <a:rPr lang="es-ES" sz="2000" dirty="0">
                <a:solidFill>
                  <a:schemeClr val="bg1"/>
                </a:solidFill>
              </a:rPr>
              <a:t>Sanciona con pena de cinco a ocho años de prisión y tratamiento terapéutico multidisciplinario a quien hostigue o agreda física, psicológica o patrimonialmente a otro miembro de la familia.</a:t>
            </a:r>
            <a:endParaRPr lang="es-PA" sz="2000" dirty="0">
              <a:solidFill>
                <a:schemeClr val="bg1"/>
              </a:solidFill>
            </a:endParaRP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Este artículo antes de la modificación contemplaba una pena de dos a cuatro años por este delito, lo que permitía la Suspensión Condicional del Proceso, beneficio que ahora no puede ser aplicado a favor del imputado, por haberse aumentado la pena de prisión.</a:t>
            </a:r>
            <a:endParaRPr lang="es-P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9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908720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solidFill>
                  <a:schemeClr val="bg1"/>
                </a:solidFill>
              </a:rPr>
              <a:t>ARTÍCULO 214-A (ADICIONADO):</a:t>
            </a:r>
            <a:r>
              <a:rPr lang="es-ES" sz="2400" dirty="0">
                <a:solidFill>
                  <a:schemeClr val="bg1"/>
                </a:solidFill>
              </a:rPr>
              <a:t> Sanciona con pena de cinco a ocho años de prisión a quien cometa violencia económica contra una mujer, en los siguientes casos: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-Menoscabe, limite o restrinja la libre  disposición de sus bienes o derechos patrimoniales. (La víctima debe acreditar su propiedad).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-Obligue a una mujer a suscribir documentos que afecten, limiten, restrinjan su patrimonio o lo pongan en riesgo, o que lo eximan de responsabilidad económica.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-Destruya u oculte documentos justificativos de dominio o de identificación personal o bienes, objetos personales o instrumentos de trabajo que le sean indispensables para ejecutar sus actividades económicas.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2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90872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solidFill>
                  <a:schemeClr val="bg1"/>
                </a:solidFill>
              </a:rPr>
              <a:t>ARTÍCULO 397 –A (ADICIONADO): </a:t>
            </a:r>
            <a:r>
              <a:rPr lang="es-ES" sz="2400" dirty="0">
                <a:solidFill>
                  <a:schemeClr val="bg1"/>
                </a:solidFill>
              </a:rPr>
              <a:t>Sanciona con pena de seis meses a un año de prisión a quién incumpla las medidas de protección aplicadas a favor de la víctima de violencia doméstica y maltrato al menor.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 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b="1" dirty="0">
                <a:solidFill>
                  <a:schemeClr val="bg1"/>
                </a:solidFill>
              </a:rPr>
              <a:t>ARTÍCULO 51 DE LA LEY:</a:t>
            </a:r>
            <a:r>
              <a:rPr lang="es-ES" sz="2400" dirty="0">
                <a:solidFill>
                  <a:schemeClr val="bg1"/>
                </a:solidFill>
              </a:rPr>
              <a:t> Ordena el sometimiento a un proceso disciplinario a todo aquel funcionario público o personal al servicio del Estado, que no denuncie estos delitos a sabiendas de la comisión de los mismos.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8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12881">
            <a:off x="1800805" y="2460323"/>
            <a:ext cx="552087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96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70507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548680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PA" sz="3200" dirty="0"/>
          </a:p>
        </p:txBody>
      </p:sp>
      <p:sp>
        <p:nvSpPr>
          <p:cNvPr id="3" name="2 Rectángulo"/>
          <p:cNvSpPr/>
          <p:nvPr/>
        </p:nvSpPr>
        <p:spPr>
          <a:xfrm>
            <a:off x="611560" y="1133455"/>
            <a:ext cx="7776864" cy="477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u="sng" dirty="0">
                <a:solidFill>
                  <a:schemeClr val="bg1"/>
                </a:solidFill>
                <a:latin typeface="Constantia" panose="02030602050306030303" pitchFamily="18" charset="0"/>
                <a:ea typeface="Calibri"/>
                <a:cs typeface="Times New Roman"/>
              </a:rPr>
              <a:t>POR QUÉ SE CREA ESTA LEY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PA" sz="2800" dirty="0">
              <a:solidFill>
                <a:schemeClr val="bg1"/>
              </a:solidFill>
              <a:latin typeface="Constantia" panose="020306020503060303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solidFill>
                  <a:schemeClr val="bg1"/>
                </a:solidFill>
                <a:latin typeface="Constantia" panose="02030602050306030303" pitchFamily="18" charset="0"/>
                <a:ea typeface="Calibri"/>
                <a:cs typeface="Times New Roman"/>
              </a:rPr>
              <a:t>Por la inoperancia de las leyes que estaban vigentes con anterioridad a su aprobación el día 25 de diciembre de 2013, y que protegían supuestamente a las mujeres de todo acto de violencia física, psicológica, económica, patrimonial y sexual de que eran víctima por parte de personas del sexo masculino.</a:t>
            </a:r>
            <a:endParaRPr lang="es-PA" sz="2800" dirty="0">
              <a:solidFill>
                <a:schemeClr val="bg1"/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18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764704"/>
            <a:ext cx="8064896" cy="4808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u="sng" dirty="0">
                <a:solidFill>
                  <a:schemeClr val="bg1"/>
                </a:solidFill>
                <a:ea typeface="Calibri"/>
                <a:cs typeface="Times New Roman"/>
              </a:rPr>
              <a:t>OBJETO DE LA LEY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PA" sz="28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solidFill>
                  <a:schemeClr val="bg1"/>
                </a:solidFill>
                <a:ea typeface="Calibri"/>
                <a:cs typeface="Times New Roman"/>
              </a:rPr>
              <a:t>Garantizar el derecho de las mujeres de cualquier edad a una vida libre de violencia y proteger los derechos de las mujeres víctimas de violencia en un contexto de relaciones desiguales de poder, así como prevenir y sancionar todas las formas de violencia contra las mujeres, en cumplimiento de las obligaciones contraídas por el Estado.</a:t>
            </a:r>
            <a:endParaRPr lang="es-PA" sz="2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029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980728"/>
            <a:ext cx="7776864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u="sng" dirty="0">
                <a:solidFill>
                  <a:schemeClr val="bg1"/>
                </a:solidFill>
                <a:ea typeface="Calibri"/>
                <a:cs typeface="Times New Roman"/>
              </a:rPr>
              <a:t>CUÁNDO SE APLICA ESTA LEY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PA" sz="28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solidFill>
                  <a:schemeClr val="bg1"/>
                </a:solidFill>
                <a:ea typeface="Calibri"/>
                <a:cs typeface="Times New Roman"/>
              </a:rPr>
              <a:t>Cuando las conductas descritas en la ley se cometen en contra de una mujer de cualquier edad, por el solo hecho de ser mujer.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solidFill>
                  <a:schemeClr val="bg1"/>
                </a:solidFill>
                <a:ea typeface="Calibri"/>
                <a:cs typeface="Times New Roman"/>
              </a:rPr>
              <a:t>(No constituye delito cuando la conducta se ejecuta contra un hombre).</a:t>
            </a:r>
            <a:endParaRPr lang="es-PA" sz="2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239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15616" y="1268760"/>
            <a:ext cx="698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sng" dirty="0">
                <a:solidFill>
                  <a:schemeClr val="bg1"/>
                </a:solidFill>
              </a:rPr>
              <a:t>ÁMBITO EN QUE SE APLICA</a:t>
            </a:r>
          </a:p>
          <a:p>
            <a:pPr algn="just"/>
            <a:endParaRPr lang="es-ES" sz="2800" b="1" u="sng" dirty="0">
              <a:solidFill>
                <a:schemeClr val="bg1"/>
              </a:solidFill>
            </a:endParaRPr>
          </a:p>
          <a:p>
            <a:pPr algn="just"/>
            <a:endParaRPr lang="es-PA" sz="2800" dirty="0">
              <a:solidFill>
                <a:schemeClr val="bg1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bg1"/>
                </a:solidFill>
              </a:rPr>
              <a:t>Público</a:t>
            </a:r>
          </a:p>
          <a:p>
            <a:pPr lvl="0" algn="just"/>
            <a:endParaRPr lang="es-PA" sz="2800" dirty="0">
              <a:solidFill>
                <a:schemeClr val="bg1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bg1"/>
                </a:solidFill>
              </a:rPr>
              <a:t>Privado</a:t>
            </a:r>
          </a:p>
          <a:p>
            <a:pPr lvl="0" algn="just"/>
            <a:endParaRPr lang="es-PA" sz="2800" dirty="0">
              <a:solidFill>
                <a:schemeClr val="bg1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bg1"/>
                </a:solidFill>
              </a:rPr>
              <a:t>Laboral, docente, académica, comunitaria o de cualquier índole.</a:t>
            </a:r>
            <a:endParaRPr lang="es-P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2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76672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u="sng" dirty="0">
                <a:solidFill>
                  <a:schemeClr val="bg1"/>
                </a:solidFill>
              </a:rPr>
              <a:t>CÓMO SE INTERPRETA</a:t>
            </a:r>
          </a:p>
          <a:p>
            <a:pPr algn="just"/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Conforme a: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La Constitución Política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Las Leyes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Código Penal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Código Procesal Penal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Código Judicial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Otros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Los tratados o convenios internacionales.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Carta de los Derechos Humanos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Convención sobre la Eliminación de todas las Formas de Discriminación contra la Mujer y su Protocolo Facultativo.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La Convención Panamericana para Prevenir, Sancionar y Erradicar la Violencia contra La Mujer o Convención de Belén do Para.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1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332657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u="sng" dirty="0">
                <a:solidFill>
                  <a:schemeClr val="bg1"/>
                </a:solidFill>
              </a:rPr>
              <a:t>OBJETIVOS DE LA LEY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b="1" dirty="0">
                <a:solidFill>
                  <a:schemeClr val="bg1"/>
                </a:solidFill>
              </a:rPr>
              <a:t> 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-Autonomía de  las mujeres para tener sus propias decisiones sin interferencias.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-Igualdad de remuneración y valoración por trabajo realizado, sin distinción de sexo, incluyendo el trabajo doméstico.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-Reconocimiento de las mujeres como personas y que se les brinde igual respeto que a los hombres.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-Promover la igualdad y equidad en la participación de las mujeres con respecto a los hombres en el trabajo, la política y el derecho a asociación.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-Crea las condiciones necesarias para la eliminación de entornos políticos hostiles a las mujeres.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-En el campo laboral, prohíbe solicitar prueba de embarazo para acceder a empleo remunerado.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41277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sng" dirty="0">
                <a:solidFill>
                  <a:schemeClr val="bg1"/>
                </a:solidFill>
              </a:rPr>
              <a:t>TIPOS DE PENAS QUE ESTABLECE LA LEY</a:t>
            </a:r>
            <a:endParaRPr lang="es-PA" sz="2800" dirty="0">
              <a:solidFill>
                <a:schemeClr val="bg1"/>
              </a:solidFill>
            </a:endParaRPr>
          </a:p>
          <a:p>
            <a:pPr algn="just"/>
            <a:r>
              <a:rPr lang="es-ES" sz="2800" dirty="0">
                <a:solidFill>
                  <a:schemeClr val="bg1"/>
                </a:solidFill>
              </a:rPr>
              <a:t> </a:t>
            </a:r>
            <a:endParaRPr lang="es-PA" sz="2800" dirty="0">
              <a:solidFill>
                <a:schemeClr val="bg1"/>
              </a:solidFill>
            </a:endParaRPr>
          </a:p>
          <a:p>
            <a:pPr lvl="0" algn="just"/>
            <a:r>
              <a:rPr lang="es-ES" sz="2800" dirty="0">
                <a:solidFill>
                  <a:schemeClr val="bg1"/>
                </a:solidFill>
              </a:rPr>
              <a:t>- Prisión</a:t>
            </a:r>
            <a:endParaRPr lang="es-PA" sz="2800" dirty="0">
              <a:solidFill>
                <a:schemeClr val="bg1"/>
              </a:solidFill>
            </a:endParaRPr>
          </a:p>
          <a:p>
            <a:pPr lvl="0" algn="just"/>
            <a:r>
              <a:rPr lang="es-ES" sz="2800" dirty="0">
                <a:solidFill>
                  <a:schemeClr val="bg1"/>
                </a:solidFill>
              </a:rPr>
              <a:t>- Arresto de Fines de Semana</a:t>
            </a:r>
            <a:endParaRPr lang="es-PA" sz="2800" dirty="0">
              <a:solidFill>
                <a:schemeClr val="bg1"/>
              </a:solidFill>
            </a:endParaRPr>
          </a:p>
          <a:p>
            <a:pPr lvl="0" algn="just"/>
            <a:r>
              <a:rPr lang="es-ES" sz="2800" dirty="0">
                <a:solidFill>
                  <a:schemeClr val="bg1"/>
                </a:solidFill>
              </a:rPr>
              <a:t>- Días  - Multas</a:t>
            </a:r>
            <a:endParaRPr lang="es-PA" sz="2800" dirty="0">
              <a:solidFill>
                <a:schemeClr val="bg1"/>
              </a:solidFill>
            </a:endParaRPr>
          </a:p>
          <a:p>
            <a:pPr lvl="0" algn="just"/>
            <a:r>
              <a:rPr lang="es-ES" sz="2800" dirty="0">
                <a:solidFill>
                  <a:schemeClr val="bg1"/>
                </a:solidFill>
              </a:rPr>
              <a:t>- Tratamiento Terapéutico Multidisciplinario.</a:t>
            </a:r>
            <a:endParaRPr lang="es-P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05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35292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u="sng" dirty="0">
                <a:solidFill>
                  <a:schemeClr val="bg1"/>
                </a:solidFill>
              </a:rPr>
              <a:t>DERECHOS DE LAS VICTIMAS (19)</a:t>
            </a:r>
            <a:endParaRPr lang="es-PA" sz="2400" dirty="0">
              <a:solidFill>
                <a:schemeClr val="bg1"/>
              </a:solidFill>
            </a:endParaRP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 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-Servir atención integral por parte de los servicios públicos y privados de salud, con cobertura suficiente, accesible y de calidad.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orientación, asesoramiento jurídico y asistencia técnica-legal gratuita, inmediata y especializada, desde el momento en que el hecho se comete.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indemnización cuando la atención, apoyo y recuperación integral genere costos. (El Tribunal de la causa ordenará que el agresor cubra los mismos).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-Recibir información clara, completa, veraz y oportuna en relación con sus derechos en general y a los mecanismos y procedimientos establecidos en la Ley.</a:t>
            </a:r>
            <a:endParaRPr lang="es-PA" sz="2400" dirty="0">
              <a:solidFill>
                <a:schemeClr val="bg1"/>
              </a:solidFill>
            </a:endParaRPr>
          </a:p>
          <a:p>
            <a:pPr lvl="0" algn="just"/>
            <a:r>
              <a:rPr lang="es-ES" sz="2400" dirty="0">
                <a:solidFill>
                  <a:schemeClr val="bg1"/>
                </a:solidFill>
              </a:rPr>
              <a:t>-Dar su consentimiento informado para los exámenes médico-legales en los casos de violencia sexual y escoger el sexo del facultativo que la va a examinar. (Derecho de Intimidad)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5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163</TotalTime>
  <Words>756</Words>
  <Application>Microsoft Office PowerPoint</Application>
  <PresentationFormat>Presentación en pantalla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Calibri</vt:lpstr>
      <vt:lpstr>Constantia</vt:lpstr>
      <vt:lpstr>Times New Roman</vt:lpstr>
      <vt:lpstr>Wingdings</vt:lpstr>
      <vt:lpstr>Wingdings 2</vt:lpstr>
      <vt:lpstr>Papel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VIOLENCIA DOMESTICA EN EL NUEVO SISTEMA PROCESAL PENAL ACUSATORIO</dc:title>
  <dc:creator>Usuario</dc:creator>
  <cp:lastModifiedBy>Yarelis</cp:lastModifiedBy>
  <cp:revision>20</cp:revision>
  <cp:lastPrinted>2014-01-30T19:41:51Z</cp:lastPrinted>
  <dcterms:created xsi:type="dcterms:W3CDTF">2013-09-19T02:38:40Z</dcterms:created>
  <dcterms:modified xsi:type="dcterms:W3CDTF">2017-03-06T16:19:42Z</dcterms:modified>
</cp:coreProperties>
</file>